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16"/>
  </p:notesMasterIdLst>
  <p:sldIdLst>
    <p:sldId id="256" r:id="rId2"/>
    <p:sldId id="258" r:id="rId3"/>
    <p:sldId id="261" r:id="rId4"/>
    <p:sldId id="262" r:id="rId5"/>
    <p:sldId id="347" r:id="rId6"/>
    <p:sldId id="348" r:id="rId7"/>
    <p:sldId id="264" r:id="rId8"/>
    <p:sldId id="353" r:id="rId9"/>
    <p:sldId id="354" r:id="rId10"/>
    <p:sldId id="351" r:id="rId11"/>
    <p:sldId id="355" r:id="rId12"/>
    <p:sldId id="352" r:id="rId13"/>
    <p:sldId id="356" r:id="rId14"/>
    <p:sldId id="312" r:id="rId15"/>
  </p:sldIdLst>
  <p:sldSz cx="9144000" cy="5143500" type="screen16x9"/>
  <p:notesSz cx="6858000" cy="9144000"/>
  <p:embeddedFontLst>
    <p:embeddedFont>
      <p:font typeface="Darker Grotesque" panose="020B0604020202020204" charset="0"/>
      <p:regular r:id="rId17"/>
      <p:bold r:id="rId18"/>
    </p:embeddedFont>
    <p:embeddedFont>
      <p:font typeface="Open Sans" panose="020B0606030504020204" pitchFamily="34" charset="0"/>
      <p:regular r:id="rId19"/>
    </p:embeddedFont>
    <p:embeddedFont>
      <p:font typeface="Orbitron Black" panose="020B0604020202020204" charset="0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7EE5"/>
    <a:srgbClr val="B4BBFA"/>
    <a:srgbClr val="ABAFF4"/>
    <a:srgbClr val="6375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FF9EB6-02A9-4492-824A-36307B5CE341}">
  <a:tblStyle styleId="{D2FF9EB6-02A9-4492-824A-36307B5CE3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03A2B48-ABF8-49D1-A5A6-BAD6B86E296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50" autoAdjust="0"/>
    <p:restoredTop sz="94573" autoAdjust="0"/>
  </p:normalViewPr>
  <p:slideViewPr>
    <p:cSldViewPr snapToGrid="0">
      <p:cViewPr varScale="1">
        <p:scale>
          <a:sx n="107" d="100"/>
          <a:sy n="107" d="100"/>
        </p:scale>
        <p:origin x="109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d527f78463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d527f78463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d55b463498_0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d55b463498_0_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339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d55b463498_0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d55b463498_0_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9190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d55b463498_0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d55b463498_0_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01432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d55b463498_0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d55b463498_0_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22416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d55b463498_0_9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" name="Google Shape;1368;gd55b463498_0_9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7a3de6cf2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7a3de6cf2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d55b463498_4_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d55b463498_4_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d55b463498_0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d55b463498_0_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d55b463498_0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d55b463498_0_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0682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d55b463498_0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d55b463498_0_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0215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d55b463498_0_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d55b463498_0_7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d55b463498_0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d55b463498_0_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531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d55b463498_0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d55b463498_0_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8524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2250" y="1870875"/>
            <a:ext cx="5804400" cy="12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92500" y="3238050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509175" y="-3861800"/>
            <a:ext cx="4830000" cy="48303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accent1">
                <a:alpha val="4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446650" y="3964738"/>
            <a:ext cx="1260600" cy="12606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4877FF">
                <a:alpha val="7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777700" y="1816800"/>
            <a:ext cx="3524100" cy="35241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chemeClr val="accent1">
                <a:alpha val="4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111775" y="-1569850"/>
            <a:ext cx="3524100" cy="35241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chemeClr val="accent1">
                <a:alpha val="4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-9134663" flipH="1">
            <a:off x="-1755148" y="3031026"/>
            <a:ext cx="5981304" cy="412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2359540" flipH="1">
            <a:off x="6573591" y="-1878314"/>
            <a:ext cx="3498423" cy="2413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8099997" flipH="1">
            <a:off x="906367" y="-2284251"/>
            <a:ext cx="4111489" cy="2836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7200074" flipH="1">
            <a:off x="6735534" y="2930973"/>
            <a:ext cx="4276576" cy="2950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051224">
            <a:off x="7536343" y="152779"/>
            <a:ext cx="709013" cy="53729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/>
          <p:nvPr/>
        </p:nvSpPr>
        <p:spPr>
          <a:xfrm>
            <a:off x="-680625" y="-262950"/>
            <a:ext cx="1633500" cy="16335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accent1">
                <a:alpha val="4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-2147249">
            <a:off x="-1200452" y="-746207"/>
            <a:ext cx="3055748" cy="210820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720000" y="1320850"/>
            <a:ext cx="3711600" cy="140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3684525"/>
            <a:ext cx="1599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720000" y="2724500"/>
            <a:ext cx="2970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6" name="Google Shape;26;p3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-2147249">
            <a:off x="1521898" y="4378968"/>
            <a:ext cx="3055748" cy="2108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9"/>
          <p:cNvGrpSpPr/>
          <p:nvPr/>
        </p:nvGrpSpPr>
        <p:grpSpPr>
          <a:xfrm>
            <a:off x="6644363" y="-2043963"/>
            <a:ext cx="4566851" cy="4634703"/>
            <a:chOff x="6644363" y="-2043963"/>
            <a:chExt cx="4566851" cy="4634703"/>
          </a:xfrm>
        </p:grpSpPr>
        <p:sp>
          <p:nvSpPr>
            <p:cNvPr id="73" name="Google Shape;73;p9"/>
            <p:cNvSpPr/>
            <p:nvPr/>
          </p:nvSpPr>
          <p:spPr>
            <a:xfrm>
              <a:off x="7796525" y="-1669075"/>
              <a:ext cx="3257100" cy="3257100"/>
            </a:xfrm>
            <a:prstGeom prst="ellipse">
              <a:avLst/>
            </a:pr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4" name="Google Shape;74;p9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2838283">
              <a:off x="7001145" y="-1055845"/>
              <a:ext cx="3853286" cy="265846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" name="Google Shape;75;p9"/>
          <p:cNvSpPr txBox="1">
            <a:spLocks noGrp="1"/>
          </p:cNvSpPr>
          <p:nvPr>
            <p:ph type="title"/>
          </p:nvPr>
        </p:nvSpPr>
        <p:spPr>
          <a:xfrm>
            <a:off x="720000" y="654862"/>
            <a:ext cx="4200900" cy="5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body" idx="1"/>
          </p:nvPr>
        </p:nvSpPr>
        <p:spPr>
          <a:xfrm>
            <a:off x="720000" y="1880012"/>
            <a:ext cx="3613500" cy="23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Anaheim"/>
              <a:buAutoNum type="arabicPeriod"/>
              <a:defRPr sz="1400"/>
            </a:lvl1pPr>
            <a:lvl2pPr marL="914400" lvl="1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/>
            </a:lvl2pPr>
            <a:lvl3pPr marL="1371600" lvl="2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/>
            </a:lvl3pPr>
            <a:lvl4pPr marL="1828800" lvl="3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/>
            </a:lvl6pPr>
            <a:lvl7pPr marL="3200400" lvl="6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/>
            </a:lvl7pPr>
            <a:lvl8pPr marL="3657600" lvl="7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/>
            </a:lvl8pPr>
            <a:lvl9pPr marL="4114800" lvl="8" indent="-266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77" name="Google Shape;77;p9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-8100003">
            <a:off x="-1854460" y="3356557"/>
            <a:ext cx="4536370" cy="312971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9"/>
          <p:cNvSpPr/>
          <p:nvPr/>
        </p:nvSpPr>
        <p:spPr>
          <a:xfrm>
            <a:off x="8125275" y="3927563"/>
            <a:ext cx="1633500" cy="16335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accent1">
                <a:alpha val="4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4"/>
          <p:cNvGrpSpPr/>
          <p:nvPr/>
        </p:nvGrpSpPr>
        <p:grpSpPr>
          <a:xfrm>
            <a:off x="-2287613" y="-2849757"/>
            <a:ext cx="13137064" cy="11818857"/>
            <a:chOff x="-2287613" y="-2849757"/>
            <a:chExt cx="13137064" cy="11818857"/>
          </a:xfrm>
        </p:grpSpPr>
        <p:sp>
          <p:nvSpPr>
            <p:cNvPr id="127" name="Google Shape;127;p14"/>
            <p:cNvSpPr/>
            <p:nvPr/>
          </p:nvSpPr>
          <p:spPr>
            <a:xfrm>
              <a:off x="2730925" y="4136100"/>
              <a:ext cx="4833000" cy="48330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13560000" algn="bl" rotWithShape="0">
                <a:srgbClr val="4877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8" name="Google Shape;128;p14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-1024815">
              <a:off x="-1813499" y="-2062374"/>
              <a:ext cx="5981303" cy="41266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" name="Google Shape;129;p14"/>
            <p:cNvSpPr/>
            <p:nvPr/>
          </p:nvSpPr>
          <p:spPr>
            <a:xfrm>
              <a:off x="6320525" y="-2551325"/>
              <a:ext cx="3524100" cy="3524100"/>
            </a:xfrm>
            <a:prstGeom prst="ellipse">
              <a:avLst/>
            </a:pr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4877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-753300" y="4387750"/>
              <a:ext cx="4510200" cy="4510200"/>
            </a:xfrm>
            <a:prstGeom prst="ellipse">
              <a:avLst/>
            </a:pr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100019" scaled="0"/>
            </a:gradFill>
            <a:ln>
              <a:noFill/>
            </a:ln>
            <a:effectLst>
              <a:outerShdw blurRad="57150" dist="19050" dir="5400000" algn="bl" rotWithShape="0">
                <a:srgbClr val="4877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1" name="Google Shape;131;p14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8440460">
              <a:off x="6573591" y="3723802"/>
              <a:ext cx="3498423" cy="2413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14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2700007">
              <a:off x="-1549410" y="3811827"/>
              <a:ext cx="3498423" cy="24136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14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-2700067">
              <a:off x="8196332" y="-663976"/>
              <a:ext cx="2417488" cy="16678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2290025" y="339270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subTitle" idx="1"/>
          </p:nvPr>
        </p:nvSpPr>
        <p:spPr>
          <a:xfrm>
            <a:off x="1458125" y="1440900"/>
            <a:ext cx="62277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"/>
          <p:cNvSpPr/>
          <p:nvPr/>
        </p:nvSpPr>
        <p:spPr>
          <a:xfrm>
            <a:off x="6263725" y="-3459750"/>
            <a:ext cx="4830000" cy="48303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accent1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2"/>
          <p:cNvSpPr/>
          <p:nvPr/>
        </p:nvSpPr>
        <p:spPr>
          <a:xfrm>
            <a:off x="7954075" y="3694355"/>
            <a:ext cx="1449300" cy="14493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rgbClr val="4877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2"/>
          <p:cNvSpPr/>
          <p:nvPr/>
        </p:nvSpPr>
        <p:spPr>
          <a:xfrm>
            <a:off x="4630225" y="4529225"/>
            <a:ext cx="1633500" cy="16335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9525" dir="10320000" algn="bl" rotWithShape="0">
              <a:schemeClr val="accent1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3" name="Google Shape;223;p22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8474785">
            <a:off x="7283237" y="3807780"/>
            <a:ext cx="3013777" cy="2079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2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-8099949">
            <a:off x="4168699" y="-1716088"/>
            <a:ext cx="3661250" cy="2525976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2"/>
          <p:cNvSpPr txBox="1">
            <a:spLocks noGrp="1"/>
          </p:cNvSpPr>
          <p:nvPr>
            <p:ph type="title"/>
          </p:nvPr>
        </p:nvSpPr>
        <p:spPr>
          <a:xfrm>
            <a:off x="4804200" y="1714163"/>
            <a:ext cx="3619800" cy="11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6" name="Google Shape;226;p22"/>
          <p:cNvSpPr txBox="1">
            <a:spLocks noGrp="1"/>
          </p:cNvSpPr>
          <p:nvPr>
            <p:ph type="subTitle" idx="1"/>
          </p:nvPr>
        </p:nvSpPr>
        <p:spPr>
          <a:xfrm>
            <a:off x="4804125" y="2775125"/>
            <a:ext cx="36198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_1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25"/>
          <p:cNvGrpSpPr/>
          <p:nvPr/>
        </p:nvGrpSpPr>
        <p:grpSpPr>
          <a:xfrm>
            <a:off x="-2344775" y="-2589231"/>
            <a:ext cx="12917401" cy="9745054"/>
            <a:chOff x="-2344775" y="-2589231"/>
            <a:chExt cx="12917401" cy="9745054"/>
          </a:xfrm>
        </p:grpSpPr>
        <p:sp>
          <p:nvSpPr>
            <p:cNvPr id="258" name="Google Shape;258;p25"/>
            <p:cNvSpPr/>
            <p:nvPr/>
          </p:nvSpPr>
          <p:spPr>
            <a:xfrm>
              <a:off x="-1399850" y="-1548525"/>
              <a:ext cx="4830000" cy="4830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accent1">
                  <a:alpha val="4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9" name="Google Shape;259;p25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-7598237" flipH="1">
              <a:off x="-2013436" y="2845613"/>
              <a:ext cx="4407288" cy="30406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25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-772855" flipH="1">
              <a:off x="3713616" y="-2136240"/>
              <a:ext cx="4407289" cy="30406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25"/>
            <p:cNvPicPr preferRelativeResize="0"/>
            <p:nvPr/>
          </p:nvPicPr>
          <p:blipFill rotWithShape="1">
            <a:blip r:embed="rId2">
              <a:alphaModFix/>
            </a:blip>
            <a:srcRect l="7340" r="4538" b="19768"/>
            <a:stretch/>
          </p:blipFill>
          <p:spPr>
            <a:xfrm rot="9574638" flipH="1">
              <a:off x="5773341" y="3441765"/>
              <a:ext cx="4407289" cy="30406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051224" flipH="1">
              <a:off x="268928" y="271354"/>
              <a:ext cx="709013" cy="5372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3" name="Google Shape;263;p25"/>
          <p:cNvSpPr txBox="1">
            <a:spLocks noGrp="1"/>
          </p:cNvSpPr>
          <p:nvPr>
            <p:ph type="subTitle" idx="1"/>
          </p:nvPr>
        </p:nvSpPr>
        <p:spPr>
          <a:xfrm>
            <a:off x="5215650" y="2571525"/>
            <a:ext cx="3188700" cy="93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5"/>
          <p:cNvSpPr txBox="1">
            <a:spLocks noGrp="1"/>
          </p:cNvSpPr>
          <p:nvPr>
            <p:ph type="title"/>
          </p:nvPr>
        </p:nvSpPr>
        <p:spPr>
          <a:xfrm>
            <a:off x="4913575" y="937425"/>
            <a:ext cx="3490800" cy="16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3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grpSp>
        <p:nvGrpSpPr>
          <p:cNvPr id="265" name="Google Shape;265;p25"/>
          <p:cNvGrpSpPr/>
          <p:nvPr/>
        </p:nvGrpSpPr>
        <p:grpSpPr>
          <a:xfrm>
            <a:off x="8757674" y="997308"/>
            <a:ext cx="43276" cy="411646"/>
            <a:chOff x="1256711" y="1178908"/>
            <a:chExt cx="43276" cy="411646"/>
          </a:xfrm>
        </p:grpSpPr>
        <p:grpSp>
          <p:nvGrpSpPr>
            <p:cNvPr id="266" name="Google Shape;266;p25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267" name="Google Shape;267;p25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5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5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0" name="Google Shape;270;p25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271" name="Google Shape;271;p25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5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5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7"/>
          <p:cNvSpPr/>
          <p:nvPr/>
        </p:nvSpPr>
        <p:spPr>
          <a:xfrm>
            <a:off x="1181400" y="4001050"/>
            <a:ext cx="3029400" cy="30294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chemeClr val="accent1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5" name="Google Shape;425;p37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9000006">
            <a:off x="6631531" y="3074710"/>
            <a:ext cx="4407288" cy="3040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7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10078522">
            <a:off x="2368356" y="-2528990"/>
            <a:ext cx="4407288" cy="3040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7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-8099992">
            <a:off x="-1888368" y="3524285"/>
            <a:ext cx="4407289" cy="304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8"/>
          <p:cNvSpPr/>
          <p:nvPr/>
        </p:nvSpPr>
        <p:spPr>
          <a:xfrm>
            <a:off x="6982463" y="3599050"/>
            <a:ext cx="3058800" cy="30588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9525" dir="10320000" algn="bl" rotWithShape="0">
              <a:schemeClr val="accent1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0" name="Google Shape;430;p38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9134656">
            <a:off x="6293780" y="3644943"/>
            <a:ext cx="4436165" cy="3060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8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-2359540">
            <a:off x="-1115599" y="-633789"/>
            <a:ext cx="3498423" cy="2413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8"/>
          <p:cNvPicPr preferRelativeResize="0"/>
          <p:nvPr/>
        </p:nvPicPr>
        <p:blipFill rotWithShape="1">
          <a:blip r:embed="rId2">
            <a:alphaModFix/>
          </a:blip>
          <a:srcRect l="7340" r="4538" b="19768"/>
          <a:stretch/>
        </p:blipFill>
        <p:spPr>
          <a:xfrm rot="8382963">
            <a:off x="7473048" y="-1903224"/>
            <a:ext cx="3498429" cy="2413614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38"/>
          <p:cNvSpPr/>
          <p:nvPr/>
        </p:nvSpPr>
        <p:spPr>
          <a:xfrm>
            <a:off x="-1677013" y="3486525"/>
            <a:ext cx="3352800" cy="33528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dist="9525" dir="10320000" algn="bl" rotWithShape="0">
              <a:schemeClr val="accent1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rbitron Black"/>
              <a:buNone/>
              <a:defRPr sz="23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sz="2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sz="2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sz="2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sz="2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sz="2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sz="2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sz="2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sz="2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●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○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■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●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○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■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●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○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arker Grotesque"/>
              <a:buChar char="■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60" r:id="rId4"/>
    <p:sldLayoutId id="2147483668" r:id="rId5"/>
    <p:sldLayoutId id="2147483671" r:id="rId6"/>
    <p:sldLayoutId id="2147483683" r:id="rId7"/>
    <p:sldLayoutId id="2147483684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f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f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1"/>
          <p:cNvSpPr txBox="1">
            <a:spLocks noGrp="1"/>
          </p:cNvSpPr>
          <p:nvPr>
            <p:ph type="subTitle" idx="1"/>
          </p:nvPr>
        </p:nvSpPr>
        <p:spPr>
          <a:xfrm>
            <a:off x="2584946" y="2619428"/>
            <a:ext cx="4429478" cy="10171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tr-TR" dirty="0">
                <a:solidFill>
                  <a:srgbClr val="757EE5"/>
                </a:solidFill>
              </a:rPr>
              <a:t>Gamze Aksu – 171180005</a:t>
            </a:r>
          </a:p>
          <a:p>
            <a:r>
              <a:rPr lang="tr-TR" dirty="0">
                <a:solidFill>
                  <a:srgbClr val="757EE5"/>
                </a:solidFill>
              </a:rPr>
              <a:t>Cansu Ayten – 171180010</a:t>
            </a:r>
          </a:p>
          <a:p>
            <a:r>
              <a:rPr lang="tr-TR" dirty="0">
                <a:solidFill>
                  <a:srgbClr val="757EE5"/>
                </a:solidFill>
              </a:rPr>
              <a:t>Ceren Umay </a:t>
            </a:r>
            <a:r>
              <a:rPr lang="tr-TR" dirty="0" err="1">
                <a:solidFill>
                  <a:srgbClr val="757EE5"/>
                </a:solidFill>
              </a:rPr>
              <a:t>Özten</a:t>
            </a:r>
            <a:r>
              <a:rPr lang="tr-TR" dirty="0">
                <a:solidFill>
                  <a:srgbClr val="757EE5"/>
                </a:solidFill>
              </a:rPr>
              <a:t> - </a:t>
            </a:r>
            <a:r>
              <a:rPr lang="en-GB" dirty="0">
                <a:solidFill>
                  <a:srgbClr val="757EE5"/>
                </a:solidFill>
              </a:rPr>
              <a:t>181180060</a:t>
            </a:r>
            <a:endParaRPr lang="tr-TR" dirty="0">
              <a:solidFill>
                <a:srgbClr val="757EE5"/>
              </a:solidFill>
            </a:endParaRPr>
          </a:p>
        </p:txBody>
      </p:sp>
      <p:grpSp>
        <p:nvGrpSpPr>
          <p:cNvPr id="446" name="Google Shape;446;p41"/>
          <p:cNvGrpSpPr/>
          <p:nvPr/>
        </p:nvGrpSpPr>
        <p:grpSpPr>
          <a:xfrm>
            <a:off x="1585176" y="396807"/>
            <a:ext cx="43276" cy="411646"/>
            <a:chOff x="1256711" y="1178908"/>
            <a:chExt cx="43276" cy="411646"/>
          </a:xfrm>
        </p:grpSpPr>
        <p:grpSp>
          <p:nvGrpSpPr>
            <p:cNvPr id="447" name="Google Shape;447;p41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448" name="Google Shape;448;p41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41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41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1" name="Google Shape;451;p41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452" name="Google Shape;452;p41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41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41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5" name="Google Shape;455;p41"/>
          <p:cNvGrpSpPr/>
          <p:nvPr/>
        </p:nvGrpSpPr>
        <p:grpSpPr>
          <a:xfrm>
            <a:off x="7318576" y="3544107"/>
            <a:ext cx="43276" cy="411646"/>
            <a:chOff x="1256711" y="1178908"/>
            <a:chExt cx="43276" cy="411646"/>
          </a:xfrm>
        </p:grpSpPr>
        <p:grpSp>
          <p:nvGrpSpPr>
            <p:cNvPr id="456" name="Google Shape;456;p41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457" name="Google Shape;457;p41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41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41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0" name="Google Shape;460;p41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461" name="Google Shape;461;p41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41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41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5" name="Resim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6270">
            <a:off x="983429" y="3080801"/>
            <a:ext cx="2066244" cy="2066244"/>
          </a:xfrm>
          <a:prstGeom prst="rect">
            <a:avLst/>
          </a:prstGeom>
        </p:spPr>
      </p:pic>
      <p:sp>
        <p:nvSpPr>
          <p:cNvPr id="23" name="Google Shape;537;p47"/>
          <p:cNvSpPr txBox="1">
            <a:spLocks/>
          </p:cNvSpPr>
          <p:nvPr/>
        </p:nvSpPr>
        <p:spPr>
          <a:xfrm>
            <a:off x="2321384" y="1274955"/>
            <a:ext cx="4956602" cy="1238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rbitron Black"/>
              <a:buNone/>
              <a:defRPr sz="4800" b="0" i="0" u="none" strike="noStrike" cap="non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rbitron Black"/>
              <a:buNone/>
              <a:defRPr sz="5200" b="0" i="0" u="none" strike="noStrike" cap="non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rbitron Black"/>
              <a:buNone/>
              <a:defRPr sz="5200" b="0" i="0" u="none" strike="noStrike" cap="non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rbitron Black"/>
              <a:buNone/>
              <a:defRPr sz="5200" b="0" i="0" u="none" strike="noStrike" cap="non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rbitron Black"/>
              <a:buNone/>
              <a:defRPr sz="5200" b="0" i="0" u="none" strike="noStrike" cap="non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rbitron Black"/>
              <a:buNone/>
              <a:defRPr sz="5200" b="0" i="0" u="none" strike="noStrike" cap="non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rbitron Black"/>
              <a:buNone/>
              <a:defRPr sz="5200" b="0" i="0" u="none" strike="noStrike" cap="non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rbitron Black"/>
              <a:buNone/>
              <a:defRPr sz="5200" b="0" i="0" u="none" strike="noStrike" cap="non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rbitron Black"/>
              <a:buNone/>
              <a:defRPr sz="5200" b="0" i="0" u="none" strike="noStrike" cap="none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>
            <a:r>
              <a:rPr lang="tr-TR" dirty="0">
                <a:solidFill>
                  <a:srgbClr val="6375E8"/>
                </a:solidFill>
              </a:rPr>
              <a:t>GROUP</a:t>
            </a:r>
          </a:p>
          <a:p>
            <a:r>
              <a:rPr lang="tr-TR" dirty="0">
                <a:solidFill>
                  <a:srgbClr val="6375E8"/>
                </a:solidFill>
              </a:rPr>
              <a:t>JIGGLYPUFF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7"/>
          <p:cNvSpPr txBox="1">
            <a:spLocks noGrp="1"/>
          </p:cNvSpPr>
          <p:nvPr>
            <p:ph type="title"/>
          </p:nvPr>
        </p:nvSpPr>
        <p:spPr>
          <a:xfrm>
            <a:off x="2305436" y="121538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000" dirty="0">
                <a:solidFill>
                  <a:srgbClr val="6375E8"/>
                </a:solidFill>
              </a:rPr>
              <a:t>EXPERIMENTS - 2</a:t>
            </a:r>
            <a:endParaRPr sz="3000" dirty="0">
              <a:solidFill>
                <a:srgbClr val="6375E8"/>
              </a:solidFill>
            </a:endParaRPr>
          </a:p>
        </p:txBody>
      </p:sp>
      <p:sp>
        <p:nvSpPr>
          <p:cNvPr id="538" name="Google Shape;538;p47"/>
          <p:cNvSpPr txBox="1">
            <a:spLocks noGrp="1"/>
          </p:cNvSpPr>
          <p:nvPr>
            <p:ph type="subTitle" idx="1"/>
          </p:nvPr>
        </p:nvSpPr>
        <p:spPr>
          <a:xfrm>
            <a:off x="698501" y="1809750"/>
            <a:ext cx="7454900" cy="21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1" indent="266700" algn="l">
              <a:buFont typeface="+mj-lt"/>
              <a:buAutoNum type="arabicPeriod" startAt="2"/>
            </a:pPr>
            <a:r>
              <a:rPr lang="tr-TR" sz="1600" dirty="0"/>
              <a:t>I</a:t>
            </a:r>
            <a:r>
              <a:rPr lang="en-US" sz="1600" dirty="0"/>
              <a:t>t is seen that the age feature contributes the most to the model in the interpretability summary plot. Age feature affects the model a lot as it has much more contribution than others. </a:t>
            </a:r>
            <a:endParaRPr lang="tr-TR" sz="1600" dirty="0"/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tr-TR" sz="1600" dirty="0" err="1"/>
              <a:t>The</a:t>
            </a:r>
            <a:r>
              <a:rPr lang="tr-TR" sz="1600" dirty="0"/>
              <a:t> </a:t>
            </a:r>
            <a:r>
              <a:rPr lang="en-US" sz="1600" dirty="0"/>
              <a:t>age feature was removed and the effect of other features on the model was examined. </a:t>
            </a:r>
            <a:endParaRPr lang="tr-TR" sz="1600" dirty="0"/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en-US" sz="1600" dirty="0"/>
              <a:t>After removing the age feature, it is seen that it is the average glucose level feature that contributes the most to the model</a:t>
            </a:r>
            <a:r>
              <a:rPr lang="tr-TR" sz="1600" dirty="0"/>
              <a:t>.</a:t>
            </a:r>
            <a:endParaRPr lang="en-US" sz="1600" dirty="0"/>
          </a:p>
        </p:txBody>
      </p:sp>
      <p:grpSp>
        <p:nvGrpSpPr>
          <p:cNvPr id="539" name="Google Shape;539;p47"/>
          <p:cNvGrpSpPr/>
          <p:nvPr/>
        </p:nvGrpSpPr>
        <p:grpSpPr>
          <a:xfrm>
            <a:off x="604274" y="2961283"/>
            <a:ext cx="43276" cy="411646"/>
            <a:chOff x="1256711" y="1178908"/>
            <a:chExt cx="43276" cy="411646"/>
          </a:xfrm>
        </p:grpSpPr>
        <p:grpSp>
          <p:nvGrpSpPr>
            <p:cNvPr id="540" name="Google Shape;540;p47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541" name="Google Shape;541;p47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47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47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4" name="Google Shape;544;p47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545" name="Google Shape;545;p47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47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47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48" name="Google Shape;548;p47"/>
          <p:cNvGrpSpPr/>
          <p:nvPr/>
        </p:nvGrpSpPr>
        <p:grpSpPr>
          <a:xfrm>
            <a:off x="8490874" y="1254533"/>
            <a:ext cx="43276" cy="411646"/>
            <a:chOff x="1256711" y="1178908"/>
            <a:chExt cx="43276" cy="411646"/>
          </a:xfrm>
        </p:grpSpPr>
        <p:grpSp>
          <p:nvGrpSpPr>
            <p:cNvPr id="549" name="Google Shape;549;p47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550" name="Google Shape;550;p47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47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47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3" name="Google Shape;553;p47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554" name="Google Shape;554;p47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47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47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3" name="Picture 2" descr="https://i.pinimg.com/originals/df/4a/6c/df4a6ccedc43ee0b200d958cb7e9888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74" y="3564841"/>
            <a:ext cx="1326125" cy="157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992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7"/>
          <p:cNvSpPr txBox="1">
            <a:spLocks noGrp="1"/>
          </p:cNvSpPr>
          <p:nvPr>
            <p:ph type="title"/>
          </p:nvPr>
        </p:nvSpPr>
        <p:spPr>
          <a:xfrm>
            <a:off x="2330836" y="765896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000" dirty="0">
                <a:solidFill>
                  <a:srgbClr val="6375E8"/>
                </a:solidFill>
              </a:rPr>
              <a:t>RESULT - 2</a:t>
            </a:r>
            <a:endParaRPr sz="3000" dirty="0">
              <a:solidFill>
                <a:srgbClr val="6375E8"/>
              </a:solidFill>
            </a:endParaRPr>
          </a:p>
        </p:txBody>
      </p:sp>
      <p:grpSp>
        <p:nvGrpSpPr>
          <p:cNvPr id="539" name="Google Shape;539;p47"/>
          <p:cNvGrpSpPr/>
          <p:nvPr/>
        </p:nvGrpSpPr>
        <p:grpSpPr>
          <a:xfrm>
            <a:off x="604274" y="2961283"/>
            <a:ext cx="43276" cy="411646"/>
            <a:chOff x="1256711" y="1178908"/>
            <a:chExt cx="43276" cy="411646"/>
          </a:xfrm>
        </p:grpSpPr>
        <p:grpSp>
          <p:nvGrpSpPr>
            <p:cNvPr id="540" name="Google Shape;540;p47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541" name="Google Shape;541;p47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47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47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4" name="Google Shape;544;p47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545" name="Google Shape;545;p47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47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47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48" name="Google Shape;548;p47"/>
          <p:cNvGrpSpPr/>
          <p:nvPr/>
        </p:nvGrpSpPr>
        <p:grpSpPr>
          <a:xfrm>
            <a:off x="8490874" y="1254533"/>
            <a:ext cx="43276" cy="411646"/>
            <a:chOff x="1256711" y="1178908"/>
            <a:chExt cx="43276" cy="411646"/>
          </a:xfrm>
        </p:grpSpPr>
        <p:grpSp>
          <p:nvGrpSpPr>
            <p:cNvPr id="549" name="Google Shape;549;p47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550" name="Google Shape;550;p47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47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47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3" name="Google Shape;553;p47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554" name="Google Shape;554;p47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47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47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836" y="1417747"/>
            <a:ext cx="4870746" cy="325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92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7"/>
          <p:cNvSpPr txBox="1">
            <a:spLocks noGrp="1"/>
          </p:cNvSpPr>
          <p:nvPr>
            <p:ph type="title"/>
          </p:nvPr>
        </p:nvSpPr>
        <p:spPr>
          <a:xfrm>
            <a:off x="2305436" y="121538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000" dirty="0">
                <a:solidFill>
                  <a:srgbClr val="6375E8"/>
                </a:solidFill>
              </a:rPr>
              <a:t>EXPERIMENTS - 3 </a:t>
            </a:r>
            <a:endParaRPr sz="3000" dirty="0">
              <a:solidFill>
                <a:srgbClr val="6375E8"/>
              </a:solidFill>
            </a:endParaRPr>
          </a:p>
        </p:txBody>
      </p:sp>
      <p:sp>
        <p:nvSpPr>
          <p:cNvPr id="538" name="Google Shape;538;p47"/>
          <p:cNvSpPr txBox="1">
            <a:spLocks noGrp="1"/>
          </p:cNvSpPr>
          <p:nvPr>
            <p:ph type="subTitle" idx="1"/>
          </p:nvPr>
        </p:nvSpPr>
        <p:spPr>
          <a:xfrm>
            <a:off x="698501" y="1809750"/>
            <a:ext cx="7454900" cy="21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1" indent="-342900" algn="l">
              <a:buFont typeface="+mj-lt"/>
              <a:buAutoNum type="arabicPeriod" startAt="3"/>
            </a:pPr>
            <a:r>
              <a:rPr lang="en-US" sz="1600" dirty="0"/>
              <a:t>It is seen that the feature with the least contribution in the summary plot of the model is the heart disease feature.</a:t>
            </a:r>
            <a:endParaRPr lang="tr-TR" sz="1600" dirty="0"/>
          </a:p>
          <a:p>
            <a:pPr marL="0" lvl="1" indent="0" algn="l"/>
            <a:endParaRPr lang="tr-TR" sz="1600" dirty="0"/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tr-TR" sz="1600" dirty="0" err="1"/>
              <a:t>The</a:t>
            </a:r>
            <a:r>
              <a:rPr lang="tr-TR" sz="1600" dirty="0"/>
              <a:t> </a:t>
            </a:r>
            <a:r>
              <a:rPr lang="en-US" sz="1600" dirty="0"/>
              <a:t>heart disease feature was removed and the effect of other features on the model was observed. </a:t>
            </a:r>
            <a:endParaRPr lang="tr-TR" sz="1600" dirty="0"/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en-US" sz="1600" dirty="0"/>
              <a:t>After removing the heart disease feature, the age feature again contributes by far the most</a:t>
            </a:r>
            <a:r>
              <a:rPr lang="tr-TR" sz="1600" dirty="0"/>
              <a:t>.</a:t>
            </a:r>
            <a:endParaRPr lang="en-US" sz="1600" dirty="0"/>
          </a:p>
        </p:txBody>
      </p:sp>
      <p:grpSp>
        <p:nvGrpSpPr>
          <p:cNvPr id="539" name="Google Shape;539;p47"/>
          <p:cNvGrpSpPr/>
          <p:nvPr/>
        </p:nvGrpSpPr>
        <p:grpSpPr>
          <a:xfrm>
            <a:off x="604274" y="2961283"/>
            <a:ext cx="43276" cy="411646"/>
            <a:chOff x="1256711" y="1178908"/>
            <a:chExt cx="43276" cy="411646"/>
          </a:xfrm>
        </p:grpSpPr>
        <p:grpSp>
          <p:nvGrpSpPr>
            <p:cNvPr id="540" name="Google Shape;540;p47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541" name="Google Shape;541;p47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47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47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4" name="Google Shape;544;p47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545" name="Google Shape;545;p47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47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47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48" name="Google Shape;548;p47"/>
          <p:cNvGrpSpPr/>
          <p:nvPr/>
        </p:nvGrpSpPr>
        <p:grpSpPr>
          <a:xfrm>
            <a:off x="8490874" y="1254533"/>
            <a:ext cx="43276" cy="411646"/>
            <a:chOff x="1256711" y="1178908"/>
            <a:chExt cx="43276" cy="411646"/>
          </a:xfrm>
        </p:grpSpPr>
        <p:grpSp>
          <p:nvGrpSpPr>
            <p:cNvPr id="549" name="Google Shape;549;p47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550" name="Google Shape;550;p47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47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47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3" name="Google Shape;553;p47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554" name="Google Shape;554;p47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47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47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1949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7"/>
          <p:cNvSpPr txBox="1">
            <a:spLocks noGrp="1"/>
          </p:cNvSpPr>
          <p:nvPr>
            <p:ph type="title"/>
          </p:nvPr>
        </p:nvSpPr>
        <p:spPr>
          <a:xfrm>
            <a:off x="2448941" y="793424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000" dirty="0">
                <a:solidFill>
                  <a:srgbClr val="6375E8"/>
                </a:solidFill>
              </a:rPr>
              <a:t>RESULT - 3</a:t>
            </a:r>
            <a:endParaRPr sz="3000" dirty="0">
              <a:solidFill>
                <a:srgbClr val="6375E8"/>
              </a:solidFill>
            </a:endParaRPr>
          </a:p>
        </p:txBody>
      </p:sp>
      <p:grpSp>
        <p:nvGrpSpPr>
          <p:cNvPr id="539" name="Google Shape;539;p47"/>
          <p:cNvGrpSpPr/>
          <p:nvPr/>
        </p:nvGrpSpPr>
        <p:grpSpPr>
          <a:xfrm>
            <a:off x="604274" y="2961283"/>
            <a:ext cx="43276" cy="411646"/>
            <a:chOff x="1256711" y="1178908"/>
            <a:chExt cx="43276" cy="411646"/>
          </a:xfrm>
        </p:grpSpPr>
        <p:grpSp>
          <p:nvGrpSpPr>
            <p:cNvPr id="540" name="Google Shape;540;p47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541" name="Google Shape;541;p47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47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47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4" name="Google Shape;544;p47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545" name="Google Shape;545;p47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47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47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48" name="Google Shape;548;p47"/>
          <p:cNvGrpSpPr/>
          <p:nvPr/>
        </p:nvGrpSpPr>
        <p:grpSpPr>
          <a:xfrm>
            <a:off x="8490874" y="1254533"/>
            <a:ext cx="43276" cy="411646"/>
            <a:chOff x="1256711" y="1178908"/>
            <a:chExt cx="43276" cy="411646"/>
          </a:xfrm>
        </p:grpSpPr>
        <p:grpSp>
          <p:nvGrpSpPr>
            <p:cNvPr id="549" name="Google Shape;549;p47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550" name="Google Shape;550;p47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47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47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3" name="Google Shape;553;p47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554" name="Google Shape;554;p47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47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47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Resi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836" y="1325324"/>
            <a:ext cx="4800111" cy="313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53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97"/>
          <p:cNvSpPr/>
          <p:nvPr/>
        </p:nvSpPr>
        <p:spPr>
          <a:xfrm>
            <a:off x="2014225" y="2299150"/>
            <a:ext cx="2374500" cy="23745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dist="19050" dir="5400000" algn="bl" rotWithShape="0">
              <a:schemeClr val="accent1">
                <a:alpha val="3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3" name="Google Shape;1373;p97"/>
          <p:cNvGrpSpPr/>
          <p:nvPr/>
        </p:nvGrpSpPr>
        <p:grpSpPr>
          <a:xfrm>
            <a:off x="633529" y="1181100"/>
            <a:ext cx="3702050" cy="2603500"/>
            <a:chOff x="-734425" y="725975"/>
            <a:chExt cx="2684700" cy="3691500"/>
          </a:xfrm>
        </p:grpSpPr>
        <p:sp>
          <p:nvSpPr>
            <p:cNvPr id="1374" name="Google Shape;1374;p97"/>
            <p:cNvSpPr/>
            <p:nvPr/>
          </p:nvSpPr>
          <p:spPr>
            <a:xfrm>
              <a:off x="-734425" y="725975"/>
              <a:ext cx="2684700" cy="3691500"/>
            </a:xfrm>
            <a:prstGeom prst="roundRect">
              <a:avLst>
                <a:gd name="adj" fmla="val 4846"/>
              </a:avLst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97"/>
            <p:cNvSpPr/>
            <p:nvPr/>
          </p:nvSpPr>
          <p:spPr>
            <a:xfrm>
              <a:off x="515525" y="4253150"/>
              <a:ext cx="184800" cy="109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97"/>
            <p:cNvSpPr/>
            <p:nvPr/>
          </p:nvSpPr>
          <p:spPr>
            <a:xfrm>
              <a:off x="577175" y="801325"/>
              <a:ext cx="61500" cy="615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97"/>
            <p:cNvSpPr/>
            <p:nvPr/>
          </p:nvSpPr>
          <p:spPr>
            <a:xfrm>
              <a:off x="-537625" y="945150"/>
              <a:ext cx="2291100" cy="3270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679" y="1725606"/>
            <a:ext cx="4663844" cy="1603387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14" y="1341093"/>
            <a:ext cx="3146730" cy="229711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3"/>
          <p:cNvSpPr txBox="1">
            <a:spLocks noGrp="1"/>
          </p:cNvSpPr>
          <p:nvPr>
            <p:ph type="subTitle" idx="1"/>
          </p:nvPr>
        </p:nvSpPr>
        <p:spPr>
          <a:xfrm>
            <a:off x="4551500" y="1714674"/>
            <a:ext cx="4459150" cy="16889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>
              <a:buFont typeface="Courier New" panose="02070309020205020404" pitchFamily="49" charset="0"/>
              <a:buChar char="o"/>
            </a:pPr>
            <a:r>
              <a:rPr lang="en-US" sz="1600" dirty="0"/>
              <a:t>Stroke is the third leading cause of death and disability worldwide. </a:t>
            </a:r>
          </a:p>
          <a:p>
            <a:pPr marL="0" lvl="0" indent="0" algn="l"/>
            <a:endParaRPr lang="en-US" sz="1600" dirty="0"/>
          </a:p>
          <a:p>
            <a:pPr marL="285750" lvl="0" indent="-285750" algn="l">
              <a:buFont typeface="Courier New" panose="02070309020205020404" pitchFamily="49" charset="0"/>
              <a:buChar char="o"/>
            </a:pPr>
            <a:r>
              <a:rPr lang="en-US" sz="1600" dirty="0"/>
              <a:t>Some special factors are important for the detection of stroke disease throughout people's lives. </a:t>
            </a:r>
          </a:p>
        </p:txBody>
      </p:sp>
      <p:sp>
        <p:nvSpPr>
          <p:cNvPr id="7" name="Google Shape;468;p42"/>
          <p:cNvSpPr txBox="1">
            <a:spLocks noGrp="1"/>
          </p:cNvSpPr>
          <p:nvPr>
            <p:ph type="title"/>
          </p:nvPr>
        </p:nvSpPr>
        <p:spPr>
          <a:xfrm>
            <a:off x="4633692" y="1378505"/>
            <a:ext cx="2947850" cy="5519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 dirty="0">
                <a:solidFill>
                  <a:srgbClr val="6375E8"/>
                </a:solidFill>
              </a:rPr>
              <a:t>MOTIVATION</a:t>
            </a:r>
            <a:endParaRPr sz="2400" dirty="0">
              <a:solidFill>
                <a:srgbClr val="6375E8"/>
              </a:solidFill>
            </a:endParaRPr>
          </a:p>
        </p:txBody>
      </p:sp>
      <p:pic>
        <p:nvPicPr>
          <p:cNvPr id="1026" name="Picture 2" descr="https://www.ezrahomecare.com/hubfs/how-to_care_for_a_loved_one_who_has_a_mini_stroke_TIA_how_to_aid_recovery_at_home_how_Ezra_%20Home_Care_can_help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27" r="11508" b="-1231"/>
          <a:stretch/>
        </p:blipFill>
        <p:spPr bwMode="auto">
          <a:xfrm>
            <a:off x="0" y="0"/>
            <a:ext cx="4505423" cy="520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6"/>
          <p:cNvSpPr txBox="1">
            <a:spLocks noGrp="1"/>
          </p:cNvSpPr>
          <p:nvPr>
            <p:ph type="body" idx="1"/>
          </p:nvPr>
        </p:nvSpPr>
        <p:spPr>
          <a:xfrm>
            <a:off x="1342300" y="1467261"/>
            <a:ext cx="3019793" cy="26350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-US" sz="1600" dirty="0"/>
              <a:t>This dataset includes </a:t>
            </a:r>
            <a:r>
              <a:rPr lang="tr-TR" sz="1600" dirty="0"/>
              <a:t>11 </a:t>
            </a:r>
            <a:r>
              <a:rPr lang="tr-TR" sz="1600" dirty="0" err="1"/>
              <a:t>features</a:t>
            </a:r>
            <a:r>
              <a:rPr lang="tr-TR" sz="1600" dirty="0"/>
              <a:t>. </a:t>
            </a:r>
            <a:r>
              <a:rPr lang="tr-TR" sz="1600" dirty="0" err="1"/>
              <a:t>These</a:t>
            </a:r>
            <a:r>
              <a:rPr lang="tr-TR" sz="1600" dirty="0"/>
              <a:t> </a:t>
            </a:r>
            <a:r>
              <a:rPr lang="tr-TR" sz="1600" dirty="0" err="1"/>
              <a:t>are</a:t>
            </a:r>
            <a:r>
              <a:rPr lang="tr-TR" sz="1600" dirty="0"/>
              <a:t>:</a:t>
            </a:r>
          </a:p>
          <a:p>
            <a:pPr marL="285750" lvl="0" indent="-285750">
              <a:buFont typeface="Courier New" panose="02070309020205020404" pitchFamily="49" charset="0"/>
              <a:buChar char="o"/>
            </a:pPr>
            <a:r>
              <a:rPr lang="tr-TR" sz="1600" dirty="0" err="1"/>
              <a:t>Id</a:t>
            </a:r>
            <a:endParaRPr lang="tr-TR" sz="1600" dirty="0"/>
          </a:p>
          <a:p>
            <a:pPr marL="285750" lvl="0" indent="-285750">
              <a:buFont typeface="Courier New" panose="02070309020205020404" pitchFamily="49" charset="0"/>
              <a:buChar char="o"/>
            </a:pPr>
            <a:r>
              <a:rPr lang="tr-TR" sz="1600" dirty="0" err="1"/>
              <a:t>Gender</a:t>
            </a:r>
            <a:endParaRPr lang="tr-TR" sz="1600" dirty="0"/>
          </a:p>
          <a:p>
            <a:pPr marL="285750" lvl="0" indent="-285750">
              <a:buFont typeface="Courier New" panose="02070309020205020404" pitchFamily="49" charset="0"/>
              <a:buChar char="o"/>
            </a:pPr>
            <a:r>
              <a:rPr lang="tr-TR" sz="1600" dirty="0"/>
              <a:t>Age</a:t>
            </a:r>
          </a:p>
          <a:p>
            <a:pPr marL="285750" lvl="0" indent="-285750">
              <a:buFont typeface="Courier New" panose="02070309020205020404" pitchFamily="49" charset="0"/>
              <a:buChar char="o"/>
            </a:pPr>
            <a:r>
              <a:rPr lang="tr-TR" sz="1600" dirty="0" err="1"/>
              <a:t>Hypertension</a:t>
            </a:r>
            <a:endParaRPr lang="tr-TR" sz="1600" dirty="0"/>
          </a:p>
          <a:p>
            <a:pPr marL="285750" lvl="0" indent="-285750">
              <a:buFont typeface="Courier New" panose="02070309020205020404" pitchFamily="49" charset="0"/>
              <a:buChar char="o"/>
            </a:pPr>
            <a:r>
              <a:rPr lang="tr-TR" sz="1600" dirty="0" err="1"/>
              <a:t>Heart</a:t>
            </a:r>
            <a:r>
              <a:rPr lang="tr-TR" sz="1600" dirty="0"/>
              <a:t> </a:t>
            </a:r>
            <a:r>
              <a:rPr lang="tr-TR" sz="1600" dirty="0" err="1"/>
              <a:t>Disease</a:t>
            </a:r>
            <a:endParaRPr lang="tr-TR" sz="1600" dirty="0"/>
          </a:p>
          <a:p>
            <a:pPr marL="285750" lvl="0" indent="-285750">
              <a:buFont typeface="Courier New" panose="02070309020205020404" pitchFamily="49" charset="0"/>
              <a:buChar char="o"/>
            </a:pPr>
            <a:r>
              <a:rPr lang="tr-TR" sz="1600" dirty="0" err="1"/>
              <a:t>Marriage</a:t>
            </a:r>
            <a:r>
              <a:rPr lang="tr-TR" sz="1600" dirty="0"/>
              <a:t> </a:t>
            </a:r>
            <a:r>
              <a:rPr lang="tr-TR" sz="1600" dirty="0" err="1"/>
              <a:t>Status</a:t>
            </a:r>
            <a:endParaRPr lang="tr-TR" sz="1600" dirty="0"/>
          </a:p>
          <a:p>
            <a:pPr marL="285750" lvl="0" indent="-285750">
              <a:buFont typeface="Courier New" panose="02070309020205020404" pitchFamily="49" charset="0"/>
              <a:buChar char="o"/>
            </a:pPr>
            <a:r>
              <a:rPr lang="tr-TR" sz="1600" dirty="0" err="1"/>
              <a:t>Work</a:t>
            </a:r>
            <a:r>
              <a:rPr lang="tr-TR" sz="1600" dirty="0"/>
              <a:t> </a:t>
            </a:r>
            <a:r>
              <a:rPr lang="tr-TR" sz="1600" dirty="0" err="1"/>
              <a:t>Type</a:t>
            </a:r>
            <a:endParaRPr lang="tr-TR" sz="1600" dirty="0"/>
          </a:p>
          <a:p>
            <a:pPr marL="285750" lvl="0" indent="-285750">
              <a:buFont typeface="Courier New" panose="02070309020205020404" pitchFamily="49" charset="0"/>
              <a:buChar char="o"/>
            </a:pPr>
            <a:r>
              <a:rPr lang="tr-TR" sz="1600" dirty="0" err="1"/>
              <a:t>Residence</a:t>
            </a:r>
            <a:r>
              <a:rPr lang="tr-TR" sz="1600" dirty="0"/>
              <a:t> </a:t>
            </a:r>
            <a:r>
              <a:rPr lang="tr-TR" sz="1600" dirty="0" err="1"/>
              <a:t>Type</a:t>
            </a:r>
            <a:endParaRPr lang="tr-TR" sz="1600" dirty="0"/>
          </a:p>
          <a:p>
            <a:pPr marL="285750" lvl="0" indent="-285750">
              <a:buFont typeface="Courier New" panose="02070309020205020404" pitchFamily="49" charset="0"/>
              <a:buChar char="o"/>
            </a:pPr>
            <a:r>
              <a:rPr lang="tr-TR" sz="1600" dirty="0" err="1"/>
              <a:t>Average</a:t>
            </a:r>
            <a:r>
              <a:rPr lang="tr-TR" sz="1600" dirty="0"/>
              <a:t> </a:t>
            </a:r>
            <a:r>
              <a:rPr lang="tr-TR" sz="1600" dirty="0" err="1"/>
              <a:t>Glucose</a:t>
            </a:r>
            <a:r>
              <a:rPr lang="tr-TR" sz="1600" dirty="0"/>
              <a:t> Level</a:t>
            </a:r>
          </a:p>
          <a:p>
            <a:pPr marL="285750" lvl="0" indent="-285750">
              <a:buFont typeface="Courier New" panose="02070309020205020404" pitchFamily="49" charset="0"/>
              <a:buChar char="o"/>
            </a:pPr>
            <a:r>
              <a:rPr lang="tr-TR" sz="1600" dirty="0"/>
              <a:t>BMI (Body </a:t>
            </a:r>
            <a:r>
              <a:rPr lang="tr-TR" sz="1600" dirty="0" err="1"/>
              <a:t>Mass</a:t>
            </a:r>
            <a:r>
              <a:rPr lang="tr-TR" sz="1600" dirty="0"/>
              <a:t> Index)</a:t>
            </a:r>
          </a:p>
          <a:p>
            <a:pPr marL="285750" lvl="0" indent="-285750">
              <a:buFont typeface="Courier New" panose="02070309020205020404" pitchFamily="49" charset="0"/>
              <a:buChar char="o"/>
            </a:pPr>
            <a:r>
              <a:rPr lang="tr-TR" sz="1600" dirty="0" err="1"/>
              <a:t>Smoking</a:t>
            </a:r>
            <a:r>
              <a:rPr lang="tr-TR" sz="1600" dirty="0"/>
              <a:t> </a:t>
            </a:r>
            <a:r>
              <a:rPr lang="tr-TR" sz="1600" dirty="0" err="1"/>
              <a:t>Status</a:t>
            </a:r>
            <a:endParaRPr lang="tr-TR" sz="1600" dirty="0"/>
          </a:p>
        </p:txBody>
      </p:sp>
      <p:sp>
        <p:nvSpPr>
          <p:cNvPr id="530" name="Google Shape;530;p46"/>
          <p:cNvSpPr txBox="1">
            <a:spLocks noGrp="1"/>
          </p:cNvSpPr>
          <p:nvPr>
            <p:ph type="title"/>
          </p:nvPr>
        </p:nvSpPr>
        <p:spPr>
          <a:xfrm>
            <a:off x="1342300" y="410436"/>
            <a:ext cx="4200900" cy="5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r-TR" dirty="0">
                <a:solidFill>
                  <a:srgbClr val="6375E8"/>
                </a:solidFill>
              </a:rPr>
              <a:t>DATASET</a:t>
            </a:r>
            <a:endParaRPr dirty="0">
              <a:solidFill>
                <a:srgbClr val="6375E8"/>
              </a:solidFill>
            </a:endParaRPr>
          </a:p>
        </p:txBody>
      </p:sp>
      <p:pic>
        <p:nvPicPr>
          <p:cNvPr id="9" name="Picture 2" descr="https://g.foolcdn.com/image/?url=https%3A//g.foolcdn.com/editorial/images/554869/gettyimages-1168179082.jpg&amp;w=2000&amp;op=resiz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2" r="15162" b="237"/>
          <a:stretch/>
        </p:blipFill>
        <p:spPr bwMode="auto">
          <a:xfrm>
            <a:off x="4362093" y="1051286"/>
            <a:ext cx="3585634" cy="3241314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7"/>
          <p:cNvSpPr txBox="1">
            <a:spLocks noGrp="1"/>
          </p:cNvSpPr>
          <p:nvPr>
            <p:ph type="title"/>
          </p:nvPr>
        </p:nvSpPr>
        <p:spPr>
          <a:xfrm>
            <a:off x="2305436" y="121538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000" dirty="0">
                <a:solidFill>
                  <a:srgbClr val="6375E8"/>
                </a:solidFill>
              </a:rPr>
              <a:t>PREPROCESSING</a:t>
            </a:r>
            <a:endParaRPr sz="3000" dirty="0">
              <a:solidFill>
                <a:srgbClr val="6375E8"/>
              </a:solidFill>
            </a:endParaRPr>
          </a:p>
        </p:txBody>
      </p:sp>
      <p:sp>
        <p:nvSpPr>
          <p:cNvPr id="538" name="Google Shape;538;p47"/>
          <p:cNvSpPr txBox="1">
            <a:spLocks noGrp="1"/>
          </p:cNvSpPr>
          <p:nvPr>
            <p:ph type="subTitle" idx="1"/>
          </p:nvPr>
        </p:nvSpPr>
        <p:spPr>
          <a:xfrm>
            <a:off x="1375931" y="1718302"/>
            <a:ext cx="6812572" cy="1908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en-US" sz="1600" dirty="0"/>
              <a:t>There are 5110 records in the dataset. </a:t>
            </a:r>
            <a:endParaRPr lang="tr-TR" sz="1600" dirty="0"/>
          </a:p>
          <a:p>
            <a:pPr lvl="0" indent="-457200" algn="l">
              <a:buFont typeface="Courier New" panose="02070309020205020404" pitchFamily="49" charset="0"/>
              <a:buChar char="o"/>
            </a:pPr>
            <a:r>
              <a:rPr lang="en-US" sz="1600" dirty="0"/>
              <a:t>id feature not included in</a:t>
            </a:r>
            <a:r>
              <a:rPr lang="tr-TR" sz="1600" dirty="0"/>
              <a:t> </a:t>
            </a:r>
            <a:r>
              <a:rPr lang="tr-TR" sz="1600" dirty="0" err="1"/>
              <a:t>the</a:t>
            </a:r>
            <a:r>
              <a:rPr lang="en-US" sz="1600" dirty="0"/>
              <a:t> project</a:t>
            </a:r>
            <a:endParaRPr lang="tr-TR" sz="1600" dirty="0"/>
          </a:p>
          <a:p>
            <a:pPr lvl="0" indent="-457200" algn="l">
              <a:buFont typeface="Courier New" panose="02070309020205020404" pitchFamily="49" charset="0"/>
              <a:buChar char="o"/>
            </a:pPr>
            <a:r>
              <a:rPr lang="en-US" sz="1600" dirty="0"/>
              <a:t>There are 201 null values in the BMI feature. These null values have been changed to be the median of the BMI feature. </a:t>
            </a:r>
            <a:endParaRPr lang="tr-TR" sz="1600" dirty="0"/>
          </a:p>
          <a:p>
            <a:pPr lvl="0" indent="-457200" algn="l">
              <a:buFont typeface="Courier New" panose="02070309020205020404" pitchFamily="49" charset="0"/>
              <a:buChar char="o"/>
            </a:pPr>
            <a:r>
              <a:rPr lang="tr-TR" sz="1600" dirty="0"/>
              <a:t>O</a:t>
            </a:r>
            <a:r>
              <a:rPr lang="en-US" sz="1600" dirty="0" err="1"/>
              <a:t>utlier</a:t>
            </a:r>
            <a:r>
              <a:rPr lang="en-US" sz="1600" dirty="0"/>
              <a:t> values were found. Outlier values are also replaced with the median of the feature.</a:t>
            </a:r>
            <a:endParaRPr sz="1600" dirty="0"/>
          </a:p>
        </p:txBody>
      </p:sp>
      <p:grpSp>
        <p:nvGrpSpPr>
          <p:cNvPr id="539" name="Google Shape;539;p47"/>
          <p:cNvGrpSpPr/>
          <p:nvPr/>
        </p:nvGrpSpPr>
        <p:grpSpPr>
          <a:xfrm>
            <a:off x="604274" y="2961283"/>
            <a:ext cx="43276" cy="411646"/>
            <a:chOff x="1256711" y="1178908"/>
            <a:chExt cx="43276" cy="411646"/>
          </a:xfrm>
        </p:grpSpPr>
        <p:grpSp>
          <p:nvGrpSpPr>
            <p:cNvPr id="540" name="Google Shape;540;p47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541" name="Google Shape;541;p47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47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47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4" name="Google Shape;544;p47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545" name="Google Shape;545;p47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47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47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48" name="Google Shape;548;p47"/>
          <p:cNvGrpSpPr/>
          <p:nvPr/>
        </p:nvGrpSpPr>
        <p:grpSpPr>
          <a:xfrm>
            <a:off x="8490874" y="1254533"/>
            <a:ext cx="43276" cy="411646"/>
            <a:chOff x="1256711" y="1178908"/>
            <a:chExt cx="43276" cy="411646"/>
          </a:xfrm>
        </p:grpSpPr>
        <p:grpSp>
          <p:nvGrpSpPr>
            <p:cNvPr id="549" name="Google Shape;549;p47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550" name="Google Shape;550;p47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47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47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3" name="Google Shape;553;p47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554" name="Google Shape;554;p47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47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47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074" name="Picture 2" descr="https://i.pinimg.com/originals/29/7a/17/297a17d5642849013e15621d8b3807a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792" y="3452812"/>
            <a:ext cx="1452358" cy="156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7"/>
          <p:cNvSpPr txBox="1">
            <a:spLocks noGrp="1"/>
          </p:cNvSpPr>
          <p:nvPr>
            <p:ph type="title"/>
          </p:nvPr>
        </p:nvSpPr>
        <p:spPr>
          <a:xfrm>
            <a:off x="2305436" y="121538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000" dirty="0">
                <a:solidFill>
                  <a:srgbClr val="6375E8"/>
                </a:solidFill>
              </a:rPr>
              <a:t>METHOD</a:t>
            </a:r>
            <a:endParaRPr sz="3000" dirty="0">
              <a:solidFill>
                <a:srgbClr val="6375E8"/>
              </a:solidFill>
            </a:endParaRPr>
          </a:p>
        </p:txBody>
      </p:sp>
      <p:sp>
        <p:nvSpPr>
          <p:cNvPr id="538" name="Google Shape;538;p47"/>
          <p:cNvSpPr txBox="1">
            <a:spLocks noGrp="1"/>
          </p:cNvSpPr>
          <p:nvPr>
            <p:ph type="subTitle" idx="1"/>
          </p:nvPr>
        </p:nvSpPr>
        <p:spPr>
          <a:xfrm>
            <a:off x="1375931" y="1718302"/>
            <a:ext cx="6812572" cy="1908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>
              <a:buFont typeface="Courier New" panose="02070309020205020404" pitchFamily="49" charset="0"/>
              <a:buChar char="o"/>
            </a:pPr>
            <a:r>
              <a:rPr lang="tr-TR" sz="1600" dirty="0"/>
              <a:t>ANN Model</a:t>
            </a:r>
          </a:p>
          <a:p>
            <a:pPr marL="285750" lvl="0" indent="-285750" algn="l">
              <a:buFont typeface="Courier New" panose="02070309020205020404" pitchFamily="49" charset="0"/>
              <a:buChar char="o"/>
            </a:pPr>
            <a:r>
              <a:rPr lang="en-US" sz="1600" dirty="0"/>
              <a:t>Dense layers that have sequentially 64-32-16-1</a:t>
            </a:r>
            <a:r>
              <a:rPr lang="tr-TR" sz="1600" dirty="0"/>
              <a:t> </a:t>
            </a:r>
            <a:r>
              <a:rPr lang="en-US" sz="1600" dirty="0"/>
              <a:t>number of neural nodes from input layer -</a:t>
            </a:r>
            <a:r>
              <a:rPr lang="tr-TR" sz="1600" dirty="0"/>
              <a:t> </a:t>
            </a:r>
            <a:r>
              <a:rPr lang="en-US" sz="1600" dirty="0"/>
              <a:t>hidden layer</a:t>
            </a:r>
            <a:r>
              <a:rPr lang="tr-TR" sz="1600" dirty="0"/>
              <a:t> </a:t>
            </a:r>
            <a:r>
              <a:rPr lang="en-US" sz="1600" dirty="0"/>
              <a:t>- output layer. </a:t>
            </a:r>
            <a:endParaRPr lang="tr-TR" sz="1600" dirty="0"/>
          </a:p>
          <a:p>
            <a:pPr marL="285750" lvl="0" indent="-285750" algn="l">
              <a:buFont typeface="Courier New" panose="02070309020205020404" pitchFamily="49" charset="0"/>
              <a:buChar char="o"/>
            </a:pPr>
            <a:r>
              <a:rPr lang="en-US" sz="1600" dirty="0"/>
              <a:t>As the activation function, </a:t>
            </a:r>
            <a:r>
              <a:rPr lang="tr-TR" sz="1600" dirty="0"/>
              <a:t>‘‘</a:t>
            </a:r>
            <a:r>
              <a:rPr lang="en-US" sz="1600" dirty="0" err="1"/>
              <a:t>relu</a:t>
            </a:r>
            <a:r>
              <a:rPr lang="en-US" sz="1600" dirty="0"/>
              <a:t>" in the hidden layer and the </a:t>
            </a:r>
            <a:r>
              <a:rPr lang="tr-TR" sz="1600" dirty="0"/>
              <a:t>‘‘</a:t>
            </a:r>
            <a:r>
              <a:rPr lang="en-US" sz="1600" dirty="0"/>
              <a:t>sigmoid</a:t>
            </a:r>
            <a:r>
              <a:rPr lang="tr-TR" sz="1600" dirty="0"/>
              <a:t>’’ </a:t>
            </a:r>
            <a:r>
              <a:rPr lang="en-US" sz="1600" dirty="0"/>
              <a:t>function in the output layer were used.</a:t>
            </a:r>
            <a:endParaRPr lang="tr-TR" sz="1600" dirty="0"/>
          </a:p>
          <a:p>
            <a:pPr marL="285750" lvl="0" indent="-285750" algn="l">
              <a:buFont typeface="Courier New" panose="02070309020205020404" pitchFamily="49" charset="0"/>
              <a:buChar char="o"/>
            </a:pPr>
            <a:r>
              <a:rPr lang="tr-TR" sz="1600" dirty="0"/>
              <a:t>‘‘</a:t>
            </a:r>
            <a:r>
              <a:rPr lang="en-US" sz="1600" dirty="0"/>
              <a:t>Binary cross entropy" function was used as loss function.</a:t>
            </a:r>
            <a:endParaRPr lang="tr-TR" sz="1600" dirty="0"/>
          </a:p>
          <a:p>
            <a:pPr marL="285750" lvl="0" indent="-285750" algn="l">
              <a:buFont typeface="Courier New" panose="02070309020205020404" pitchFamily="49" charset="0"/>
              <a:buChar char="o"/>
            </a:pPr>
            <a:r>
              <a:rPr lang="en-US" sz="1600" dirty="0"/>
              <a:t>Model is trained 50 epochs.</a:t>
            </a:r>
            <a:endParaRPr sz="1600" dirty="0"/>
          </a:p>
        </p:txBody>
      </p:sp>
      <p:grpSp>
        <p:nvGrpSpPr>
          <p:cNvPr id="539" name="Google Shape;539;p47"/>
          <p:cNvGrpSpPr/>
          <p:nvPr/>
        </p:nvGrpSpPr>
        <p:grpSpPr>
          <a:xfrm>
            <a:off x="604274" y="2961283"/>
            <a:ext cx="43276" cy="411646"/>
            <a:chOff x="1256711" y="1178908"/>
            <a:chExt cx="43276" cy="411646"/>
          </a:xfrm>
        </p:grpSpPr>
        <p:grpSp>
          <p:nvGrpSpPr>
            <p:cNvPr id="540" name="Google Shape;540;p47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541" name="Google Shape;541;p47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47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47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4" name="Google Shape;544;p47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545" name="Google Shape;545;p47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47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47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48" name="Google Shape;548;p47"/>
          <p:cNvGrpSpPr/>
          <p:nvPr/>
        </p:nvGrpSpPr>
        <p:grpSpPr>
          <a:xfrm>
            <a:off x="8490874" y="1254533"/>
            <a:ext cx="43276" cy="411646"/>
            <a:chOff x="1256711" y="1178908"/>
            <a:chExt cx="43276" cy="411646"/>
          </a:xfrm>
        </p:grpSpPr>
        <p:grpSp>
          <p:nvGrpSpPr>
            <p:cNvPr id="549" name="Google Shape;549;p47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550" name="Google Shape;550;p47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47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47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3" name="Google Shape;553;p47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554" name="Google Shape;554;p47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47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47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122" name="Picture 2" descr="https://pbs.twimg.com/media/DIrOn0BW4AIkja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791" y="0"/>
            <a:ext cx="2276474" cy="194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2604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7"/>
          <p:cNvSpPr txBox="1">
            <a:spLocks noGrp="1"/>
          </p:cNvSpPr>
          <p:nvPr>
            <p:ph type="title"/>
          </p:nvPr>
        </p:nvSpPr>
        <p:spPr>
          <a:xfrm>
            <a:off x="2305436" y="121538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000" dirty="0">
                <a:solidFill>
                  <a:srgbClr val="6375E8"/>
                </a:solidFill>
              </a:rPr>
              <a:t>EXPERIMENTS - 1</a:t>
            </a:r>
            <a:endParaRPr sz="3000" dirty="0">
              <a:solidFill>
                <a:srgbClr val="6375E8"/>
              </a:solidFill>
            </a:endParaRPr>
          </a:p>
        </p:txBody>
      </p:sp>
      <p:sp>
        <p:nvSpPr>
          <p:cNvPr id="538" name="Google Shape;538;p47"/>
          <p:cNvSpPr txBox="1">
            <a:spLocks noGrp="1"/>
          </p:cNvSpPr>
          <p:nvPr>
            <p:ph type="subTitle" idx="1"/>
          </p:nvPr>
        </p:nvSpPr>
        <p:spPr>
          <a:xfrm>
            <a:off x="730251" y="1718302"/>
            <a:ext cx="7454900" cy="27012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>
              <a:buFont typeface="+mj-lt"/>
              <a:buAutoNum type="arabicPeriod"/>
            </a:pPr>
            <a:r>
              <a:rPr lang="tr-TR" sz="1600" dirty="0"/>
              <a:t>T</a:t>
            </a:r>
            <a:r>
              <a:rPr lang="en-US" sz="1600" dirty="0"/>
              <a:t>he learning rate values, epoch and initial weights were changed. </a:t>
            </a:r>
            <a:endParaRPr lang="tr-TR" sz="1600" dirty="0"/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600" dirty="0"/>
              <a:t>Learning rate values changed to 0.1, 0.01, 0.001, and 0.0001. </a:t>
            </a:r>
            <a:endParaRPr lang="tr-TR" sz="1600" dirty="0"/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600" dirty="0"/>
              <a:t>Epoch values were tried as 50 and 100. </a:t>
            </a:r>
            <a:endParaRPr lang="tr-TR" sz="1600" dirty="0"/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600" dirty="0"/>
              <a:t>The initial values ​​of the weights are chosen randomly over the normal distribution, and secondly, they are all zero. </a:t>
            </a:r>
            <a:endParaRPr lang="tr-TR" sz="1600" dirty="0"/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600" dirty="0"/>
              <a:t>Then the weights were assigned as initial values. </a:t>
            </a:r>
            <a:endParaRPr lang="tr-TR" sz="1600" dirty="0"/>
          </a:p>
          <a:p>
            <a:pPr marL="266700" lvl="1" indent="0" algn="l"/>
            <a:r>
              <a:rPr lang="en-US" sz="1600" dirty="0"/>
              <a:t>Outcomes were observed at the end of these experiments. The best output is obtained in 50 epochs trained model with zero weights and a learning rate of 0.1.</a:t>
            </a:r>
            <a:endParaRPr sz="1600" dirty="0"/>
          </a:p>
        </p:txBody>
      </p:sp>
      <p:grpSp>
        <p:nvGrpSpPr>
          <p:cNvPr id="539" name="Google Shape;539;p47"/>
          <p:cNvGrpSpPr/>
          <p:nvPr/>
        </p:nvGrpSpPr>
        <p:grpSpPr>
          <a:xfrm>
            <a:off x="604274" y="2961283"/>
            <a:ext cx="43276" cy="411646"/>
            <a:chOff x="1256711" y="1178908"/>
            <a:chExt cx="43276" cy="411646"/>
          </a:xfrm>
        </p:grpSpPr>
        <p:grpSp>
          <p:nvGrpSpPr>
            <p:cNvPr id="540" name="Google Shape;540;p47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541" name="Google Shape;541;p47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47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47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4" name="Google Shape;544;p47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545" name="Google Shape;545;p47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47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47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48" name="Google Shape;548;p47"/>
          <p:cNvGrpSpPr/>
          <p:nvPr/>
        </p:nvGrpSpPr>
        <p:grpSpPr>
          <a:xfrm>
            <a:off x="8490874" y="1254533"/>
            <a:ext cx="43276" cy="411646"/>
            <a:chOff x="1256711" y="1178908"/>
            <a:chExt cx="43276" cy="411646"/>
          </a:xfrm>
        </p:grpSpPr>
        <p:grpSp>
          <p:nvGrpSpPr>
            <p:cNvPr id="549" name="Google Shape;549;p47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550" name="Google Shape;550;p47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47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47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3" name="Google Shape;553;p47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554" name="Google Shape;554;p47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47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47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102" name="Picture 6" descr="https://images-wixmp-ed30a86b8c4ca887773594c2.wixmp.com/f/30563504-c3bc-42af-935b-35098674ade3/d4aijil-798ce100-4be8-4f68-8946-907ec259c078.png/v1/fill/w_888,h_900,q_75,strp/039___jigglypuff_by_tails19950-d4aijil.png?token=eyJ0eXAiOiJKV1QiLCJhbGciOiJIUzI1NiJ9.eyJpc3MiOiJ1cm46YXBwOjdlMGQxODg5ODIyNjQzNzNhNWYwZDQxNWVhMGQyNmUwIiwic3ViIjoidXJuOmFwcDo3ZTBkMTg4OTgyMjY0MzczYTVmMGQ0MTVlYTBkMjZlMCIsImF1ZCI6WyJ1cm46c2VydmljZTppbWFnZS5vcGVyYXRpb25zIl0sIm9iaiI6W1t7InBhdGgiOiIvZi8zMDU2MzUwNC1jM2JjLTQyYWYtOTM1Yi0zNTA5ODY3NGFkZTMvZDRhaWppbC03OThjZTEwMC00YmU4LTRmNjgtODk0Ni05MDdlYzI1OWMwNzgucG5nIiwid2lkdGgiOiI8PTg4OCIsImhlaWdodCI6Ijw9OTAwIn1dXX0.2a3F5vzbMSaUgvqB42EIfzWjdwuTg5y3Bq9RH3iUUk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8328">
            <a:off x="530578" y="258450"/>
            <a:ext cx="1661919" cy="168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055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9"/>
          <p:cNvSpPr txBox="1">
            <a:spLocks noGrp="1"/>
          </p:cNvSpPr>
          <p:nvPr>
            <p:ph type="title"/>
          </p:nvPr>
        </p:nvSpPr>
        <p:spPr>
          <a:xfrm>
            <a:off x="2758350" y="0"/>
            <a:ext cx="3617050" cy="11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tr-TR" sz="3000" dirty="0">
                <a:solidFill>
                  <a:srgbClr val="6375E8"/>
                </a:solidFill>
              </a:rPr>
              <a:t>RESULT - 1</a:t>
            </a:r>
            <a:endParaRPr sz="3000" dirty="0"/>
          </a:p>
        </p:txBody>
      </p:sp>
      <p:sp>
        <p:nvSpPr>
          <p:cNvPr id="569" name="Google Shape;569;p49"/>
          <p:cNvSpPr txBox="1">
            <a:spLocks noGrp="1"/>
          </p:cNvSpPr>
          <p:nvPr>
            <p:ph type="subTitle" idx="1"/>
          </p:nvPr>
        </p:nvSpPr>
        <p:spPr>
          <a:xfrm>
            <a:off x="2302236" y="875509"/>
            <a:ext cx="4680314" cy="7489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>
              <a:buFont typeface="Courier New" panose="02070309020205020404" pitchFamily="49" charset="0"/>
              <a:buChar char="o"/>
            </a:pPr>
            <a:r>
              <a:rPr lang="tr-TR" dirty="0"/>
              <a:t>0.94 </a:t>
            </a:r>
            <a:r>
              <a:rPr lang="tr-TR" dirty="0" err="1"/>
              <a:t>accuracy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50 </a:t>
            </a:r>
            <a:r>
              <a:rPr lang="tr-TR" dirty="0" err="1"/>
              <a:t>epochs</a:t>
            </a:r>
            <a:r>
              <a:rPr lang="tr-TR" dirty="0"/>
              <a:t> and </a:t>
            </a:r>
            <a:r>
              <a:rPr lang="tr-TR" dirty="0" err="1"/>
              <a:t>learning</a:t>
            </a:r>
            <a:r>
              <a:rPr lang="tr-TR" dirty="0"/>
              <a:t> rate of 0.1 </a:t>
            </a:r>
          </a:p>
          <a:p>
            <a:pPr marL="285750" lvl="0" indent="-285750">
              <a:buFont typeface="Courier New" panose="02070309020205020404" pitchFamily="49" charset="0"/>
              <a:buChar char="o"/>
            </a:pPr>
            <a:endParaRPr dirty="0"/>
          </a:p>
        </p:txBody>
      </p:sp>
      <p:grpSp>
        <p:nvGrpSpPr>
          <p:cNvPr id="571" name="Google Shape;571;p49"/>
          <p:cNvGrpSpPr/>
          <p:nvPr/>
        </p:nvGrpSpPr>
        <p:grpSpPr>
          <a:xfrm>
            <a:off x="604274" y="3899608"/>
            <a:ext cx="43276" cy="411646"/>
            <a:chOff x="1256711" y="1178908"/>
            <a:chExt cx="43276" cy="411646"/>
          </a:xfrm>
        </p:grpSpPr>
        <p:grpSp>
          <p:nvGrpSpPr>
            <p:cNvPr id="572" name="Google Shape;572;p49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573" name="Google Shape;573;p49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49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49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6" name="Google Shape;576;p49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577" name="Google Shape;577;p49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49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49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6" name="Resim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743" y="1490357"/>
            <a:ext cx="5109300" cy="270684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7"/>
          <p:cNvSpPr txBox="1">
            <a:spLocks noGrp="1"/>
          </p:cNvSpPr>
          <p:nvPr>
            <p:ph type="title"/>
          </p:nvPr>
        </p:nvSpPr>
        <p:spPr>
          <a:xfrm>
            <a:off x="2305436" y="121538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000" dirty="0">
                <a:solidFill>
                  <a:srgbClr val="6375E8"/>
                </a:solidFill>
              </a:rPr>
              <a:t>INTERPRETABILITY</a:t>
            </a:r>
            <a:endParaRPr sz="3000" dirty="0">
              <a:solidFill>
                <a:srgbClr val="6375E8"/>
              </a:solidFill>
            </a:endParaRPr>
          </a:p>
        </p:txBody>
      </p:sp>
      <p:sp>
        <p:nvSpPr>
          <p:cNvPr id="538" name="Google Shape;538;p47"/>
          <p:cNvSpPr txBox="1">
            <a:spLocks noGrp="1"/>
          </p:cNvSpPr>
          <p:nvPr>
            <p:ph type="subTitle" idx="1"/>
          </p:nvPr>
        </p:nvSpPr>
        <p:spPr>
          <a:xfrm>
            <a:off x="730251" y="1718302"/>
            <a:ext cx="7219950" cy="27012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>
              <a:buFont typeface="Courier New" panose="02070309020205020404" pitchFamily="49" charset="0"/>
              <a:buChar char="o"/>
            </a:pPr>
            <a:r>
              <a:rPr lang="en-US" sz="1600" dirty="0"/>
              <a:t>Interpretability is used to get the models created with Deep Learning out of the Black Box state. Thus, the model's decision</a:t>
            </a:r>
            <a:r>
              <a:rPr lang="tr-TR" sz="1600" dirty="0"/>
              <a:t>-</a:t>
            </a:r>
            <a:r>
              <a:rPr lang="en-US" sz="1600" dirty="0"/>
              <a:t>making style can be easily understood by associating it with its outputs.</a:t>
            </a:r>
            <a:endParaRPr lang="tr-TR" sz="1600" dirty="0"/>
          </a:p>
          <a:p>
            <a:pPr marL="285750" lvl="0" indent="254000" algn="l">
              <a:buFont typeface="Courier New" panose="02070309020205020404" pitchFamily="49" charset="0"/>
              <a:buChar char="o"/>
            </a:pPr>
            <a:r>
              <a:rPr lang="en-US" sz="1600" dirty="0"/>
              <a:t>A local method is used to understand the decision-making process for a single instance of the model. </a:t>
            </a:r>
            <a:endParaRPr lang="tr-TR" sz="1600" dirty="0"/>
          </a:p>
          <a:p>
            <a:pPr marL="285750" lvl="0" indent="254000" algn="l">
              <a:buFont typeface="Courier New" panose="02070309020205020404" pitchFamily="49" charset="0"/>
              <a:buChar char="o"/>
            </a:pPr>
            <a:r>
              <a:rPr lang="en-US" sz="1600" dirty="0"/>
              <a:t>A global method is used to understand the decision-making process according to the general structure of the model. </a:t>
            </a:r>
            <a:endParaRPr lang="tr-TR" sz="1600" dirty="0"/>
          </a:p>
        </p:txBody>
      </p:sp>
      <p:grpSp>
        <p:nvGrpSpPr>
          <p:cNvPr id="539" name="Google Shape;539;p47"/>
          <p:cNvGrpSpPr/>
          <p:nvPr/>
        </p:nvGrpSpPr>
        <p:grpSpPr>
          <a:xfrm>
            <a:off x="604274" y="2961283"/>
            <a:ext cx="43276" cy="411646"/>
            <a:chOff x="1256711" y="1178908"/>
            <a:chExt cx="43276" cy="411646"/>
          </a:xfrm>
        </p:grpSpPr>
        <p:grpSp>
          <p:nvGrpSpPr>
            <p:cNvPr id="540" name="Google Shape;540;p47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541" name="Google Shape;541;p47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47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47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4" name="Google Shape;544;p47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545" name="Google Shape;545;p47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47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47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48" name="Google Shape;548;p47"/>
          <p:cNvGrpSpPr/>
          <p:nvPr/>
        </p:nvGrpSpPr>
        <p:grpSpPr>
          <a:xfrm>
            <a:off x="8490874" y="1254533"/>
            <a:ext cx="43276" cy="411646"/>
            <a:chOff x="1256711" y="1178908"/>
            <a:chExt cx="43276" cy="411646"/>
          </a:xfrm>
        </p:grpSpPr>
        <p:grpSp>
          <p:nvGrpSpPr>
            <p:cNvPr id="549" name="Google Shape;549;p47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550" name="Google Shape;550;p47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47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47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3" name="Google Shape;553;p47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554" name="Google Shape;554;p47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47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47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44" name="Picture 4" descr="https://i.ya-webdesign.com/images/jigglypuff-sleeping-png-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87301">
            <a:off x="7421574" y="3597921"/>
            <a:ext cx="1350480" cy="145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373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7"/>
          <p:cNvSpPr txBox="1">
            <a:spLocks noGrp="1"/>
          </p:cNvSpPr>
          <p:nvPr>
            <p:ph type="title"/>
          </p:nvPr>
        </p:nvSpPr>
        <p:spPr>
          <a:xfrm>
            <a:off x="2305436" y="121538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000" dirty="0">
                <a:solidFill>
                  <a:srgbClr val="6375E8"/>
                </a:solidFill>
              </a:rPr>
              <a:t>INTERPRETABILITY</a:t>
            </a:r>
            <a:endParaRPr sz="3000" dirty="0">
              <a:solidFill>
                <a:srgbClr val="6375E8"/>
              </a:solidFill>
            </a:endParaRPr>
          </a:p>
        </p:txBody>
      </p:sp>
      <p:sp>
        <p:nvSpPr>
          <p:cNvPr id="538" name="Google Shape;538;p47"/>
          <p:cNvSpPr txBox="1">
            <a:spLocks noGrp="1"/>
          </p:cNvSpPr>
          <p:nvPr>
            <p:ph type="subTitle" idx="1"/>
          </p:nvPr>
        </p:nvSpPr>
        <p:spPr>
          <a:xfrm>
            <a:off x="730250" y="1718302"/>
            <a:ext cx="7296149" cy="21170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>
              <a:buFont typeface="Courier New" panose="02070309020205020404" pitchFamily="49" charset="0"/>
              <a:buChar char="o"/>
            </a:pPr>
            <a:r>
              <a:rPr lang="tr-TR" sz="1600" dirty="0"/>
              <a:t>SHAP </a:t>
            </a:r>
          </a:p>
          <a:p>
            <a:pPr marL="285750" lvl="0" indent="-285750" algn="l">
              <a:buFont typeface="Courier New" panose="02070309020205020404" pitchFamily="49" charset="0"/>
              <a:buChar char="o"/>
            </a:pPr>
            <a:r>
              <a:rPr lang="tr-TR" sz="1600" dirty="0" err="1"/>
              <a:t>Contains</a:t>
            </a:r>
            <a:r>
              <a:rPr lang="tr-TR" sz="1600" dirty="0"/>
              <a:t> a </a:t>
            </a:r>
            <a:r>
              <a:rPr lang="tr-TR" sz="1600" dirty="0" err="1"/>
              <a:t>local</a:t>
            </a:r>
            <a:r>
              <a:rPr lang="tr-TR" sz="1600" dirty="0"/>
              <a:t> </a:t>
            </a:r>
            <a:r>
              <a:rPr lang="tr-TR" sz="1600" dirty="0" err="1"/>
              <a:t>and</a:t>
            </a:r>
            <a:r>
              <a:rPr lang="tr-TR" sz="1600" dirty="0"/>
              <a:t> a global </a:t>
            </a:r>
            <a:r>
              <a:rPr lang="tr-TR" sz="1600" dirty="0" err="1"/>
              <a:t>method</a:t>
            </a:r>
            <a:r>
              <a:rPr lang="tr-TR" sz="1600" dirty="0"/>
              <a:t>.</a:t>
            </a:r>
          </a:p>
          <a:p>
            <a:pPr marL="285750" lvl="0" indent="-285750" algn="l">
              <a:buFont typeface="Courier New" panose="02070309020205020404" pitchFamily="49" charset="0"/>
              <a:buChar char="o"/>
            </a:pPr>
            <a:r>
              <a:rPr lang="tr-TR" sz="1600" dirty="0" err="1"/>
              <a:t>With</a:t>
            </a:r>
            <a:r>
              <a:rPr lang="tr-TR" sz="1600" dirty="0"/>
              <a:t> </a:t>
            </a:r>
            <a:r>
              <a:rPr lang="tr-TR" sz="1600" dirty="0" err="1"/>
              <a:t>the</a:t>
            </a:r>
            <a:r>
              <a:rPr lang="tr-TR" sz="1600" dirty="0"/>
              <a:t> </a:t>
            </a:r>
            <a:r>
              <a:rPr lang="en-US" sz="1600" dirty="0"/>
              <a:t>SHAP Values, interpretability is enhanced by associating the model and data with outputs.</a:t>
            </a:r>
            <a:endParaRPr lang="tr-TR" sz="1600" dirty="0"/>
          </a:p>
          <a:p>
            <a:pPr marL="285750" lvl="0" indent="-285750" algn="l">
              <a:buFont typeface="Courier New" panose="02070309020205020404" pitchFamily="49" charset="0"/>
              <a:buChar char="o"/>
            </a:pPr>
            <a:endParaRPr lang="tr-TR" sz="1600" dirty="0"/>
          </a:p>
          <a:p>
            <a:pPr marL="285750" lvl="0" indent="-285750" algn="l">
              <a:buFont typeface="Courier New" panose="02070309020205020404" pitchFamily="49" charset="0"/>
              <a:buChar char="o"/>
            </a:pPr>
            <a:endParaRPr lang="tr-TR" sz="1600" dirty="0"/>
          </a:p>
        </p:txBody>
      </p:sp>
      <p:grpSp>
        <p:nvGrpSpPr>
          <p:cNvPr id="539" name="Google Shape;539;p47"/>
          <p:cNvGrpSpPr/>
          <p:nvPr/>
        </p:nvGrpSpPr>
        <p:grpSpPr>
          <a:xfrm>
            <a:off x="604274" y="2961283"/>
            <a:ext cx="43276" cy="411646"/>
            <a:chOff x="1256711" y="1178908"/>
            <a:chExt cx="43276" cy="411646"/>
          </a:xfrm>
        </p:grpSpPr>
        <p:grpSp>
          <p:nvGrpSpPr>
            <p:cNvPr id="540" name="Google Shape;540;p47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541" name="Google Shape;541;p47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47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47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4" name="Google Shape;544;p47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545" name="Google Shape;545;p47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47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47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48" name="Google Shape;548;p47"/>
          <p:cNvGrpSpPr/>
          <p:nvPr/>
        </p:nvGrpSpPr>
        <p:grpSpPr>
          <a:xfrm>
            <a:off x="8490874" y="1254533"/>
            <a:ext cx="43276" cy="411646"/>
            <a:chOff x="1256711" y="1178908"/>
            <a:chExt cx="43276" cy="411646"/>
          </a:xfrm>
        </p:grpSpPr>
        <p:grpSp>
          <p:nvGrpSpPr>
            <p:cNvPr id="549" name="Google Shape;549;p47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550" name="Google Shape;550;p47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47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47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3" name="Google Shape;553;p47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554" name="Google Shape;554;p47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47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47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1268" name="Picture 4" descr="Logo-design idea. · Issue #831 · slundberg/shap · GitHu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1" y="3032074"/>
            <a:ext cx="3162300" cy="119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si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86207">
            <a:off x="6862221" y="224902"/>
            <a:ext cx="1635769" cy="165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75467"/>
      </p:ext>
    </p:extLst>
  </p:cSld>
  <p:clrMapOvr>
    <a:masterClrMapping/>
  </p:clrMapOvr>
</p:sld>
</file>

<file path=ppt/theme/theme1.xml><?xml version="1.0" encoding="utf-8"?>
<a:theme xmlns:a="http://schemas.openxmlformats.org/drawingml/2006/main" name="The Use of AI in Marketing by Slidesgo">
  <a:themeElements>
    <a:clrScheme name="Simple Light">
      <a:dk1>
        <a:srgbClr val="191919"/>
      </a:dk1>
      <a:lt1>
        <a:srgbClr val="FFFFFF"/>
      </a:lt1>
      <a:dk2>
        <a:srgbClr val="E8E8E8"/>
      </a:dk2>
      <a:lt2>
        <a:srgbClr val="FFFFFF"/>
      </a:lt2>
      <a:accent1>
        <a:srgbClr val="0445FF"/>
      </a:accent1>
      <a:accent2>
        <a:srgbClr val="F2CEFF"/>
      </a:accent2>
      <a:accent3>
        <a:srgbClr val="8DF1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565</Words>
  <Application>Microsoft Office PowerPoint</Application>
  <PresentationFormat>Ekran Gösterisi (16:9)</PresentationFormat>
  <Paragraphs>61</Paragraphs>
  <Slides>14</Slides>
  <Notes>14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14</vt:i4>
      </vt:variant>
    </vt:vector>
  </HeadingPairs>
  <TitlesOfParts>
    <vt:vector size="21" baseType="lpstr">
      <vt:lpstr>Courier New</vt:lpstr>
      <vt:lpstr>Arial</vt:lpstr>
      <vt:lpstr>Open Sans</vt:lpstr>
      <vt:lpstr>Darker Grotesque</vt:lpstr>
      <vt:lpstr>Orbitron Black</vt:lpstr>
      <vt:lpstr>Anaheim</vt:lpstr>
      <vt:lpstr>The Use of AI in Marketing by Slidesgo</vt:lpstr>
      <vt:lpstr>PowerPoint Sunusu</vt:lpstr>
      <vt:lpstr>MOTIVATION</vt:lpstr>
      <vt:lpstr>DATASET</vt:lpstr>
      <vt:lpstr>PREPROCESSING</vt:lpstr>
      <vt:lpstr>METHOD</vt:lpstr>
      <vt:lpstr>EXPERIMENTS - 1</vt:lpstr>
      <vt:lpstr>RESULT - 1</vt:lpstr>
      <vt:lpstr>INTERPRETABILITY</vt:lpstr>
      <vt:lpstr>INTERPRETABILITY</vt:lpstr>
      <vt:lpstr>EXPERIMENTS - 2</vt:lpstr>
      <vt:lpstr>RESULT - 2</vt:lpstr>
      <vt:lpstr>EXPERIMENTS - 3 </vt:lpstr>
      <vt:lpstr>RESULT - 3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Cansu Ayten</dc:creator>
  <cp:lastModifiedBy>Ceren Umay Özten</cp:lastModifiedBy>
  <cp:revision>18</cp:revision>
  <dcterms:modified xsi:type="dcterms:W3CDTF">2022-06-16T17:21:18Z</dcterms:modified>
</cp:coreProperties>
</file>